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715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r:id="rId45" roundtripDataSignature="AMtx7mj8ij3/0Z9BU0B7AXT0c+CHYdM7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6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1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solo garantiza que el producto final sea robusto y confiable, sino que también puede ahorrar tiempo y recursos al evitar errores costosos más adelante en el proceso.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719138" y="1241425"/>
            <a:ext cx="535940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">
  <p:cSld name="Diapo_Subtem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>
            <p:ph idx="1" type="body"/>
          </p:nvPr>
        </p:nvSpPr>
        <p:spPr>
          <a:xfrm>
            <a:off x="468314" y="3714841"/>
            <a:ext cx="5543549" cy="81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37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Conclusiones">
  <p:cSld name="Diapo_Conclusion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1"/>
          <p:cNvSpPr txBox="1"/>
          <p:nvPr>
            <p:ph idx="1" type="body"/>
          </p:nvPr>
        </p:nvSpPr>
        <p:spPr>
          <a:xfrm>
            <a:off x="927366" y="1670909"/>
            <a:ext cx="7713398" cy="352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Bibliografía">
  <p:cSld name="Diapo_Bibliografí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2"/>
          <p:cNvSpPr txBox="1"/>
          <p:nvPr>
            <p:ph idx="1" type="body"/>
          </p:nvPr>
        </p:nvSpPr>
        <p:spPr>
          <a:xfrm>
            <a:off x="927366" y="1670049"/>
            <a:ext cx="7713398" cy="3527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1_Diapo_Subtema con Imagen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2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2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2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Horizontal">
  <p:cSld name="Diapo_Subtema con Imagen Horizont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/>
          <p:nvPr>
            <p:ph idx="2" type="pic"/>
          </p:nvPr>
        </p:nvSpPr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4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4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Imagen Vertical">
  <p:cSld name="Diapo_Subtema con Imagen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5"/>
          <p:cNvSpPr/>
          <p:nvPr>
            <p:ph idx="2" type="pic"/>
          </p:nvPr>
        </p:nvSpPr>
        <p:spPr>
          <a:xfrm>
            <a:off x="4572000" y="804863"/>
            <a:ext cx="4103688" cy="446336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Introduccion">
  <p:cSld name="Diapo_Introduccion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503238" y="997483"/>
            <a:ext cx="1945800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None/>
            </a:pPr>
            <a:r>
              <a:rPr b="1" i="0" lang="es-ES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239" y="573356"/>
            <a:ext cx="424127" cy="4241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" name="Google Shape;35;p47"/>
          <p:cNvSpPr txBox="1"/>
          <p:nvPr>
            <p:ph idx="1" type="body"/>
          </p:nvPr>
        </p:nvSpPr>
        <p:spPr>
          <a:xfrm>
            <a:off x="503238" y="1670050"/>
            <a:ext cx="8137525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elius"/>
              <a:buChar char="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2">
          <p15:clr>
            <a:srgbClr val="FBAE40"/>
          </p15:clr>
        </p15:guide>
        <p15:guide id="2" pos="317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32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Subtema con Cuadro">
  <p:cSld name="Diapo_Subtema con Cuadr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/>
          <p:nvPr>
            <p:ph idx="2" type="pic"/>
          </p:nvPr>
        </p:nvSpPr>
        <p:spPr>
          <a:xfrm>
            <a:off x="468313" y="1175705"/>
            <a:ext cx="8207375" cy="4096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8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F85A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_Full texto">
  <p:cSld name="Diapo_Full tex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/>
          <p:nvPr>
            <p:ph idx="1" type="body"/>
          </p:nvPr>
        </p:nvSpPr>
        <p:spPr>
          <a:xfrm>
            <a:off x="468313" y="810473"/>
            <a:ext cx="8207375" cy="35401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9"/>
          <p:cNvSpPr txBox="1"/>
          <p:nvPr>
            <p:ph idx="2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9"/>
          <p:cNvSpPr txBox="1"/>
          <p:nvPr>
            <p:ph idx="3" type="body"/>
          </p:nvPr>
        </p:nvSpPr>
        <p:spPr>
          <a:xfrm>
            <a:off x="468313" y="1174363"/>
            <a:ext cx="8207375" cy="454063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❑"/>
              <a:defRPr b="0" i="1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  <a:defRPr b="0" i="1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5">
          <p15:clr>
            <a:srgbClr val="FBAE40"/>
          </p15:clr>
        </p15:guide>
        <p15:guide id="2" pos="5465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507">
          <p15:clr>
            <a:srgbClr val="FBAE40"/>
          </p15:clr>
        </p15:guide>
        <p15:guide id="5" orient="horz" pos="3320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>
            <a:off x="793745" y="5369051"/>
            <a:ext cx="8104595" cy="215444"/>
            <a:chOff x="793745" y="5369051"/>
            <a:chExt cx="7954689" cy="215444"/>
          </a:xfrm>
        </p:grpSpPr>
        <p:sp>
          <p:nvSpPr>
            <p:cNvPr id="11" name="Google Shape;11;p40"/>
            <p:cNvSpPr txBox="1"/>
            <p:nvPr/>
          </p:nvSpPr>
          <p:spPr>
            <a:xfrm>
              <a:off x="793745" y="5369051"/>
              <a:ext cx="21086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s-ES" sz="8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ANÁLISIS Y DISEÑO DE SISTEMAS I  •  SESIÓN 13</a:t>
              </a:r>
              <a:endPara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0"/>
            <p:cNvSpPr/>
            <p:nvPr/>
          </p:nvSpPr>
          <p:spPr>
            <a:xfrm>
              <a:off x="7207627" y="5384440"/>
              <a:ext cx="154080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s-ES" sz="6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2023 ISIL. Todos los derechos reservados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40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345172" y="5328911"/>
            <a:ext cx="448573" cy="2507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2088505" y="1653293"/>
            <a:ext cx="873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2051281" y="1730819"/>
            <a:ext cx="9642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rPr b="0" i="0" lang="es-ES" sz="5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159592" y="1674447"/>
            <a:ext cx="542270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PRUEBAS DEL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175138" y="3367164"/>
            <a:ext cx="5026425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 de pruebas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Estrategia de las pruebas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 de pruebas y casos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Implementación y ejecución de las pruebas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"/>
          <p:cNvCxnSpPr/>
          <p:nvPr/>
        </p:nvCxnSpPr>
        <p:spPr>
          <a:xfrm>
            <a:off x="3056456" y="1777107"/>
            <a:ext cx="0" cy="72003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"/>
          <p:cNvSpPr/>
          <p:nvPr/>
        </p:nvSpPr>
        <p:spPr>
          <a:xfrm>
            <a:off x="3289191" y="2982894"/>
            <a:ext cx="3672000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85A6"/>
              </a:buClr>
              <a:buSzPts val="1400"/>
              <a:buFont typeface="Calibri"/>
              <a:buNone/>
            </a:pPr>
            <a:r>
              <a:rPr b="1" i="0" lang="es-ES" sz="1400" u="none" cap="none" strike="noStrike">
                <a:solidFill>
                  <a:srgbClr val="1F85A6"/>
                </a:solidFill>
                <a:latin typeface="Calibri"/>
                <a:ea typeface="Calibri"/>
                <a:cs typeface="Calibri"/>
                <a:sym typeface="Calibri"/>
              </a:rPr>
              <a:t>UNIDAD DE APRENDIZAJE 4 – UA4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142" name="Google Shape;142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440" r="19438" t="0"/>
          <a:stretch/>
        </p:blipFill>
        <p:spPr>
          <a:xfrm>
            <a:off x="5229835" y="1177927"/>
            <a:ext cx="3254742" cy="3540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ACCEPTANCE TESTING </a:t>
            </a:r>
            <a:endParaRPr/>
          </a:p>
        </p:txBody>
      </p:sp>
      <p:sp>
        <p:nvSpPr>
          <p:cNvPr id="144" name="Google Shape;144;p10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Realizadas generalmente por el cliente o los usuarios finales para validar que el sistema cumpla con sus necesidades y requisitos.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confirmar que el sistema satisface los criterios de aceptación definidos por el cliente o los usuarios.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Cucumber, SpecFlow, JIRA.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i="1" lang="es-ES"/>
              <a:t>: </a:t>
            </a:r>
            <a:r>
              <a:rPr i="1" lang="es-ES">
                <a:solidFill>
                  <a:srgbClr val="7F7F7F"/>
                </a:solidFill>
              </a:rPr>
              <a:t>En una aplicación móvil de seguimiento de salud, los usuarios finales probarían si pueden registrar con éxito sus comidas, ejercicios y signos vitales, y si la aplicación les proporciona los informes y alertas que esperan.</a:t>
            </a:r>
            <a:endParaRPr i="1">
              <a:solidFill>
                <a:srgbClr val="7F7F7F"/>
              </a:solidFill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23" y="2939563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PERFORMANCE TESTING </a:t>
            </a:r>
            <a:endParaRPr/>
          </a:p>
        </p:txBody>
      </p:sp>
      <p:sp>
        <p:nvSpPr>
          <p:cNvPr id="153" name="Google Shape;153;p11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Evalúan cómo el sistema se comporta bajo carga, incluyendo tiempos de respuesta y estabilidad.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asegurar que el sistema pueda manejar la cantidad de tráfico esperada.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LoadRunner, Apache JMeter, Gatling.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lang="es-ES"/>
              <a:t>: </a:t>
            </a:r>
            <a:r>
              <a:rPr i="1" lang="es-ES">
                <a:solidFill>
                  <a:srgbClr val="7F7F7F"/>
                </a:solidFill>
              </a:rPr>
              <a:t>En un sitio web de noticias, se simulará el acceso de miles de usuarios al mismo tiempo para verificar si el sitio puede manejar la carga sin caerse o ralentizarse significativamente.</a:t>
            </a:r>
            <a:endParaRPr i="1">
              <a:solidFill>
                <a:srgbClr val="7F7F7F"/>
              </a:solidFill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23" y="29395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9378" r="19378" t="0"/>
          <a:stretch/>
        </p:blipFill>
        <p:spPr>
          <a:xfrm>
            <a:off x="5097958" y="1187846"/>
            <a:ext cx="3221114" cy="350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162" name="Google Shape;162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16" r="19316" t="0"/>
          <a:stretch/>
        </p:blipFill>
        <p:spPr>
          <a:xfrm>
            <a:off x="5145763" y="1163638"/>
            <a:ext cx="3338814" cy="36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SECURITY TESTING </a:t>
            </a:r>
            <a:endParaRPr/>
          </a:p>
        </p:txBody>
      </p:sp>
      <p:sp>
        <p:nvSpPr>
          <p:cNvPr id="164" name="Google Shape;164;p12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Buscan identificar vulnerabilidades que podrían ser explotadas por atacantes.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garantizar que el sistema esté protegido contra amenazas conocidas y potenciales.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OWASP ZAP, Burp Suite, Nessus.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lang="es-ES"/>
              <a:t>: </a:t>
            </a:r>
            <a:r>
              <a:rPr i="1" lang="es-ES">
                <a:solidFill>
                  <a:srgbClr val="7F7F7F"/>
                </a:solidFill>
              </a:rPr>
              <a:t>En una aplicación bancaria, se intentará explotar posibles vulnerabilidades, como la inyección de SQL o ataques de fuerza bruta, para asegurarse de que el sistema es seguro.</a:t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23" y="2681657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172" name="Google Shape;172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5053285" y="1097279"/>
            <a:ext cx="3431292" cy="373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USABILITY TESTING </a:t>
            </a:r>
            <a:endParaRPr/>
          </a:p>
        </p:txBody>
      </p:sp>
      <p:sp>
        <p:nvSpPr>
          <p:cNvPr id="174" name="Google Shape;174;p13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Evalúan la experiencia del usuario al interactuar con el sistema.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asegurar que la aplicación sea fácil de usar y entender.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UserTesting, Lookback.io, Hotjar.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lang="es-ES"/>
              <a:t>: </a:t>
            </a:r>
            <a:r>
              <a:rPr i="1" lang="es-ES">
                <a:solidFill>
                  <a:srgbClr val="7F7F7F"/>
                </a:solidFill>
              </a:rPr>
              <a:t>En un software de edición de video, se pediría a varios usuarios que realicen tareas específicas, como cortar un clip o añadir efectos, para evaluar la facilidad de uso de la interfaz.</a:t>
            </a:r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23" y="2447196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468313" y="727870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REGRESSION TESTING </a:t>
            </a:r>
            <a:endParaRPr/>
          </a:p>
        </p:txBody>
      </p:sp>
      <p:sp>
        <p:nvSpPr>
          <p:cNvPr id="183" name="Google Shape;183;p14"/>
          <p:cNvSpPr txBox="1"/>
          <p:nvPr>
            <p:ph idx="4" type="body"/>
          </p:nvPr>
        </p:nvSpPr>
        <p:spPr>
          <a:xfrm>
            <a:off x="468313" y="1039052"/>
            <a:ext cx="467061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s-ES"/>
              <a:t>Se realizan después de cambios en el código para asegurar que las nuevas modificaciones no hayan roto funcionalidades existentes.</a:t>
            </a:r>
            <a:endParaRPr/>
          </a:p>
          <a:p>
            <a:pPr indent="-266700" lvl="0" marL="2667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s-ES"/>
              <a:t>Su objetivo es confirmar que el sistema sigue funcionando correctamente después de cambios o actualizaciones.</a:t>
            </a:r>
            <a:endParaRPr/>
          </a:p>
          <a:p>
            <a:pPr indent="-265113" lvl="1" marL="531813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Selenium, TestComplete, Ranorex.</a:t>
            </a:r>
            <a:endParaRPr/>
          </a:p>
          <a:p>
            <a:pPr indent="-266700" lvl="0" marL="2667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i="1" lang="es-ES" u="sng"/>
              <a:t>Ejemplo</a:t>
            </a:r>
            <a:r>
              <a:rPr lang="es-ES"/>
              <a:t>: </a:t>
            </a:r>
            <a:r>
              <a:rPr i="1" lang="es-ES">
                <a:solidFill>
                  <a:srgbClr val="7F7F7F"/>
                </a:solidFill>
              </a:rPr>
              <a:t>Supongamos que se añade una nueva característica a una aplicación de correo electrónico, como la capacidad de programar correos para ser enviados más tarde. Las pruebas de regresión se realizarán en todas las funcionalidades existentes, como enviar, recibir y eliminar correos, para asegurarse de que la nueva característica no ha roto nada.</a:t>
            </a:r>
            <a:endParaRPr i="1">
              <a:solidFill>
                <a:srgbClr val="7F7F7F"/>
              </a:solidFill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23" y="277250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4161" r="24161" t="0"/>
          <a:stretch/>
        </p:blipFill>
        <p:spPr>
          <a:xfrm>
            <a:off x="5412539" y="1199002"/>
            <a:ext cx="3263149" cy="354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ESTRATEGIA DE LAS PRUEBAS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109" l="0" r="0" t="28109"/>
          <a:stretch/>
        </p:blipFill>
        <p:spPr>
          <a:xfrm>
            <a:off x="923743" y="2988805"/>
            <a:ext cx="7104689" cy="2072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LA ESTRATEGIA DE PRUEBAS DE SISTEMA EN DESARROLLO</a:t>
            </a:r>
            <a:endParaRPr/>
          </a:p>
        </p:txBody>
      </p:sp>
      <p:sp>
        <p:nvSpPr>
          <p:cNvPr id="200" name="Google Shape;200;p16"/>
          <p:cNvSpPr txBox="1"/>
          <p:nvPr>
            <p:ph idx="3" type="body"/>
          </p:nvPr>
        </p:nvSpPr>
        <p:spPr>
          <a:xfrm>
            <a:off x="475687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01" name="Google Shape;201;p16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Definir una estrategia de pruebas en el contexto del desarrollo de software es un proceso crucial que establece el enfoque, los recursos y el cronograma para las actividades de prueba.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La estrategia de pruebas es parte integral del Plan de Pruebas y ayuda a guiar todo el equipo de desarrollo y de calidad para asegurar que el producto final cumpla con los requisitos y expectativas.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[1/3]</a:t>
            </a:r>
            <a:endParaRPr/>
          </a:p>
        </p:txBody>
      </p:sp>
      <p:pic>
        <p:nvPicPr>
          <p:cNvPr id="209" name="Google Shape;209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4992624" y="1163638"/>
            <a:ext cx="3491040" cy="379701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Objetivos de la Prueba</a:t>
            </a:r>
            <a:endParaRPr/>
          </a:p>
          <a:p>
            <a:pPr indent="0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ES"/>
              <a:t>Define qué se espera lograr con las pruebas, como validar funcionalidades, rendimiento, seguridad, etc.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Alcance de la Prueba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Establece qué partes del sistema se probarán y cuáles no, y en qué entornos (desarrollo, staging, producción).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Tipos de Pruebas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Identifica los diferentes tipos de pruebas que se llevarán a cabo (unitarias, de integración, de sistema, etc.) y en qué etapas del desarrollo se realizarán.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[2/3]</a:t>
            </a:r>
            <a:endParaRPr/>
          </a:p>
        </p:txBody>
      </p:sp>
      <p:pic>
        <p:nvPicPr>
          <p:cNvPr id="218" name="Google Shape;218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155" r="24155" t="0"/>
          <a:stretch/>
        </p:blipFill>
        <p:spPr>
          <a:xfrm>
            <a:off x="5138218" y="1365059"/>
            <a:ext cx="3263149" cy="354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>
            <p:ph idx="4" type="body"/>
          </p:nvPr>
        </p:nvSpPr>
        <p:spPr>
          <a:xfrm>
            <a:off x="468313" y="1177927"/>
            <a:ext cx="4432871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Recursos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Detalla los recursos necesarios, incluyendo herramientas de prueba, hardware y personal.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Cronograma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Establece un calendario para las diferentes fases de prueba, incluyendo fechas de inicio y finalización.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Responsabilidades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Asigna roles y responsabilidades para cada tipo de prueba.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Criterios de Éxito y Fracaso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Define los criterios que se utilizarán para determinar si una prueba es exitosa o no.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COMPONENTES CLAVE [3/3]</a:t>
            </a:r>
            <a:endParaRPr/>
          </a:p>
        </p:txBody>
      </p:sp>
      <p:pic>
        <p:nvPicPr>
          <p:cNvPr id="227" name="Google Shape;227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40" l="0" r="0" t="13740"/>
          <a:stretch/>
        </p:blipFill>
        <p:spPr>
          <a:xfrm>
            <a:off x="5413248" y="1335467"/>
            <a:ext cx="3161856" cy="343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706057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Gestión de Riesgos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Identifica posibles riesgos y cómo se mitigaran.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Documentación y Seguimiento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Establece cómo se documentaron los resultados de las pruebas y cómo se realizará el seguimiento de los defectos encontrados.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200"/>
              <a:buChar char="❑"/>
            </a:pPr>
            <a:r>
              <a:rPr lang="es-ES">
                <a:solidFill>
                  <a:srgbClr val="C00000"/>
                </a:solidFill>
              </a:rPr>
              <a:t>Revisión y Actualización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Describe el proceso para revisar y actualizar la estrategia a medida que avanza el proyecto.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41890" y="903767"/>
            <a:ext cx="8060219" cy="4253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esta sesión: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diferentes tipos de pruebas que pueden realizarse a un sistema en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Aprenderás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definir una Estrategia para llevar a cabo pruebas de desarrollo de sistemas.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Conocerás 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cuáles son los criterios que debes de tener en cuenta para el Diseño de pruebas y Casos de prueba.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Comprenderás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alcance de la Implementación y ejecución de las pruebas en el desarrollo de sistemas de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PASOS PARA DEFINIR UNA ESTRATEGIA</a:t>
            </a:r>
            <a:endParaRPr/>
          </a:p>
        </p:txBody>
      </p:sp>
      <p:sp>
        <p:nvSpPr>
          <p:cNvPr id="236" name="Google Shape;236;p20"/>
          <p:cNvSpPr txBox="1"/>
          <p:nvPr>
            <p:ph idx="4" type="body"/>
          </p:nvPr>
        </p:nvSpPr>
        <p:spPr>
          <a:xfrm>
            <a:off x="786385" y="1177927"/>
            <a:ext cx="7889303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Comprender los requisitos del sistema y los objetivos del negocio.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Listar los posibles casos o escenarios que deben ser probados.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Elegir las herramientas y técnicas de prueba que se utilizarán.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Asignar el personal, el tiempo y los recursos necesarios.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Crear casos de prueba detallados basados en los escenarios identificados.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Llevar a cabo las pruebas según el plan y monitorear el progreso.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Evaluar los resultados de las pruebas y documentar los hallazgos.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arabicParenR"/>
            </a:pPr>
            <a:r>
              <a:rPr lang="es-ES"/>
              <a:t>Utilizar los resultados para hacer ajustes en el desarrollo y en la propia estrategia de pruebas.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468313" y="682499"/>
            <a:ext cx="7267511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ESTRATEGIA DE PRUEBAS PARA UN SISTEMA DE COMERCIO ELECTRÓNICO [1/2]</a:t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630936" y="1334429"/>
            <a:ext cx="8044752" cy="2662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de la Prueba: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todas las funcionalidades del sitio web funcionen como se espera.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Validar la seguridad y privacidad de los datos del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Evaluar el rendimiento del sitio bajo diferentes condiciones de carga.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 la Prueba: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Incluido: Búsqueda de productos, gestión del carrito de compras, proceso de pago, seguimiento de pedidos.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Excluido: Pruebas en navegadores obsoletos, pruebas en todos los dispositivos móviles.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51" name="Google Shape;251;p22"/>
          <p:cNvSpPr txBox="1"/>
          <p:nvPr>
            <p:ph idx="1" type="body"/>
          </p:nvPr>
        </p:nvSpPr>
        <p:spPr>
          <a:xfrm>
            <a:off x="468313" y="682499"/>
            <a:ext cx="7267511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ESTRATEGIA DE PRUEBAS PARA UN SISTEMA DE COMERCIO ELECTRÓNICO [1/2]</a:t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630936" y="1334429"/>
            <a:ext cx="8044752" cy="312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Pruebas: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Unitarias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Aceptación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Rendimiento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Seguridad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 Selenium para pruebas de sistema, JUnit para pruebas unitarias, JMeter para pruebas de rendimiento.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Personal: 2 ingenieros de pruebas, 1 ingeniero de rendimiento, 1 ingeniero de seguridad.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468313" y="682499"/>
            <a:ext cx="7267511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ESTRATEGIA DE PRUEBAS PARA UN SISTEMA DE COMERCIO ELECTRÓNICO [2/2]</a:t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468313" y="1291230"/>
            <a:ext cx="787298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 de Desarrollo: 3 meses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 de Pruebas: 1 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Unitarias: Semana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Integración: Semana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Sistema y Aceptación: Semana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Rendimiento y Seguridad: Semana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Ingenieros de pruebas: Pruebas Unitarias, de Integración, de Sistema y de Aceptación.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Ingeniero de rendimiento: Pruebas de Rendimiento.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Ingeniero de seguridad: Pruebas de Seguridad.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ESTRATEGIA DE LAS PRUEBAS</a:t>
            </a:r>
            <a:endParaRPr/>
          </a:p>
        </p:txBody>
      </p:sp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468313" y="682499"/>
            <a:ext cx="7267511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ESTRATEGIA DE PRUEBAS PARA UN SISTEMA DE COMERCIO ELECTRÓNICO [2/2]</a:t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468312" y="1118504"/>
            <a:ext cx="8053895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Éxito y Fracaso: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Éxito: Todas las pruebas pasan y cualquier defecto menor se documenta para futuras iteraciones.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Fracaso: Se encuentran defectos críticos que afectan la funcionalidad, rendimiento o seguridad.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Riesgos: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Riesgo: Fallos en el sistema de pago.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Mitigación: Realizar pruebas exhaustivas en el entorno de pruebas del sistema de pago.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 y Seguimiento: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JIRA para el seguimiento de defectos.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todos los casos de prueba y resultados en un repositorio compartido.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y Actualización: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 la estrategia al final de cada sprint para hacer ajustes según sea necesario.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DISEÑO DE PRUEBAS Y CASOS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DISEÑO DE PRUEBAS Y CASOS</a:t>
            </a:r>
            <a:endParaRPr/>
          </a:p>
        </p:txBody>
      </p:sp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CRITERIOS PARA EL DISEÑO DE CASOS [1/3]</a:t>
            </a:r>
            <a:endParaRPr/>
          </a:p>
        </p:txBody>
      </p:sp>
      <p:pic>
        <p:nvPicPr>
          <p:cNvPr id="283" name="Google Shape;283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5227582" y="1177927"/>
            <a:ext cx="3448106" cy="375032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>
            <p:ph idx="4" type="body"/>
          </p:nvPr>
        </p:nvSpPr>
        <p:spPr>
          <a:xfrm>
            <a:off x="468313" y="1177927"/>
            <a:ext cx="4249991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0070C0"/>
                </a:solidFill>
              </a:rPr>
              <a:t>Claridad y Precisión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Cada caso de prueba debe ser claro y preciso para evitar ambigüedades. Debe ser fácilmente comprensible incluso para alguien que no esté familiarizado con el proyecto.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0070C0"/>
                </a:solidFill>
              </a:rPr>
              <a:t>Cobertura de Requisitos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Asegúrate de que cada requisito o funcionalidad del sistema tenga al menos un caso de prueba asociado.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0070C0"/>
                </a:solidFill>
              </a:rPr>
              <a:t>Escenarios de Uso Real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Los casos de prueba deben simular escenarios de uso real y común para asegurarte de que el sistema será efectivo para los usuarios finales.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DISEÑO DE PRUEBAS Y CASOS</a:t>
            </a:r>
            <a:endParaRPr/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CRITERIOS PARA EL DISEÑO DE CASOS [2/3]</a:t>
            </a:r>
            <a:endParaRPr/>
          </a:p>
        </p:txBody>
      </p:sp>
      <p:pic>
        <p:nvPicPr>
          <p:cNvPr id="292" name="Google Shape;292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09" r="19309" t="0"/>
          <a:stretch/>
        </p:blipFill>
        <p:spPr>
          <a:xfrm>
            <a:off x="5067846" y="1344167"/>
            <a:ext cx="3607842" cy="392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>
            <p:ph idx="4" type="body"/>
          </p:nvPr>
        </p:nvSpPr>
        <p:spPr>
          <a:xfrm>
            <a:off x="468313" y="1177927"/>
            <a:ext cx="4323143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0070C0"/>
                </a:solidFill>
              </a:rPr>
              <a:t>Datos de Entrada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Incluye diferentes tipos de datos de entrada para probar cómo el sistema maneja situaciones variadas. Esto incluye datos válidos, inválidos y en el límite.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0070C0"/>
                </a:solidFill>
              </a:rPr>
              <a:t>Condiciones Previas y Posteriores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Define claramente cualquier condición que debe cumplirse antes de ejecutar el caso de prueba y lo que se espera después de la ejecución.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0070C0"/>
                </a:solidFill>
              </a:rPr>
              <a:t>Pasos Detallados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Proporciona una lista detallada de pasos para ejecutar el caso de prueba, incluyendo las acciones del usuario y las respuestas esperadas del sistema.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DISEÑO DE PRUEBAS Y CASOS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CRITERIOS PARA EL DISEÑO DE CASOS [3/3]</a:t>
            </a:r>
            <a:endParaRPr/>
          </a:p>
        </p:txBody>
      </p:sp>
      <p:pic>
        <p:nvPicPr>
          <p:cNvPr id="301" name="Google Shape;301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279" r="17277" t="0"/>
          <a:stretch/>
        </p:blipFill>
        <p:spPr>
          <a:xfrm>
            <a:off x="5062252" y="1252727"/>
            <a:ext cx="3439699" cy="374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>
            <p:ph idx="4" type="body"/>
          </p:nvPr>
        </p:nvSpPr>
        <p:spPr>
          <a:xfrm>
            <a:off x="468313" y="1177927"/>
            <a:ext cx="444201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7"/>
            </a:pPr>
            <a:r>
              <a:rPr lang="es-ES">
                <a:solidFill>
                  <a:srgbClr val="0070C0"/>
                </a:solidFill>
              </a:rPr>
              <a:t>Resultados Esperados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Describe claramente qué resultados se esperan después de ejecutar el caso.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7"/>
            </a:pPr>
            <a:r>
              <a:rPr lang="es-ES">
                <a:solidFill>
                  <a:srgbClr val="0070C0"/>
                </a:solidFill>
              </a:rPr>
              <a:t>Prioridad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Asigna un nivel de prioridad a cada caso en función de su importancia y riesgo.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7"/>
            </a:pPr>
            <a:r>
              <a:rPr lang="es-ES">
                <a:solidFill>
                  <a:srgbClr val="0070C0"/>
                </a:solidFill>
              </a:rPr>
              <a:t>Rastreabilidad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Mantén un registro de a qué requisitos o funcionalidades está asociado cada caso de prueba.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alibri"/>
              <a:buAutoNum type="arabicParenR" startAt="7"/>
            </a:pPr>
            <a:r>
              <a:rPr lang="es-ES">
                <a:solidFill>
                  <a:srgbClr val="0070C0"/>
                </a:solidFill>
              </a:rPr>
              <a:t>Reusabilidad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Diseña los casos de prueba de manera que puedan ser reutilizados en futuras pruebas o proyectos similares.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DISEÑO DE PRUEBAS Y CASOS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CONSIDERACIONES ADICIONALES [1/2]</a:t>
            </a:r>
            <a:endParaRPr/>
          </a:p>
        </p:txBody>
      </p:sp>
      <p:pic>
        <p:nvPicPr>
          <p:cNvPr id="310" name="Google Shape;310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735" r="29735" t="0"/>
          <a:stretch/>
        </p:blipFill>
        <p:spPr>
          <a:xfrm>
            <a:off x="5111496" y="1177927"/>
            <a:ext cx="3408744" cy="3707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C00000"/>
                </a:solidFill>
              </a:rPr>
              <a:t>Automatización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Evalúa si el caso de prueba es un buen candidato para la automatización, lo cual es especialmente útil para pruebas de regresión.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C00000"/>
                </a:solidFill>
              </a:rPr>
              <a:t>Dependencias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Identifica si el caso de prueba depende de otros casos o componentes del sistema.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/>
            </a:pPr>
            <a:r>
              <a:rPr lang="es-ES">
                <a:solidFill>
                  <a:srgbClr val="C00000"/>
                </a:solidFill>
              </a:rPr>
              <a:t>Variables de Entorno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Toma en cuenta las diferentes configuraciones de entorno en las que se ejecutará el caso de prueba.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TIPOS DE PRUEBAS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DISEÑO DE PRUEBAS Y CASOS</a:t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CONSIDERACIONES ADICIONALES [2/2]</a:t>
            </a:r>
            <a:endParaRPr/>
          </a:p>
        </p:txBody>
      </p:sp>
      <p:pic>
        <p:nvPicPr>
          <p:cNvPr id="319" name="Google Shape;319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40" l="0" r="0" t="13740"/>
          <a:stretch/>
        </p:blipFill>
        <p:spPr>
          <a:xfrm>
            <a:off x="5143509" y="1163638"/>
            <a:ext cx="3532178" cy="384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C00000"/>
                </a:solidFill>
              </a:rPr>
              <a:t>Documentación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Asegúrate de documentar cada caso de prueba de manera exhaustiva, incluyendo cualquier dato de configuración o entrada.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C00000"/>
                </a:solidFill>
              </a:rPr>
              <a:t>Revisión por Pares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Considera tener una revisión por pares de los casos de prueba para asegurar su calidad y efectividad.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rabicParenR" startAt="4"/>
            </a:pPr>
            <a:r>
              <a:rPr lang="es-ES">
                <a:solidFill>
                  <a:srgbClr val="C00000"/>
                </a:solidFill>
              </a:rPr>
              <a:t>Actualización y Mantenimiento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Mantén los casos de prueba actualizados a medida que el sistema evoluciona.</a:t>
            </a:r>
            <a:endParaRPr/>
          </a:p>
          <a:p>
            <a:pPr indent="-181610" lvl="0" marL="27305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24252" y="3703125"/>
            <a:ext cx="79661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4638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IMPLEMENTACIÓN Y EJECUCIÓN DE LAS PRUEBAS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IMPLEMENTACIÓN DE PRUEBAS [1/3]</a:t>
            </a:r>
            <a:endParaRPr/>
          </a:p>
        </p:txBody>
      </p:sp>
      <p:pic>
        <p:nvPicPr>
          <p:cNvPr id="335" name="Google Shape;335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484" r="22482" t="0"/>
          <a:stretch/>
        </p:blipFill>
        <p:spPr>
          <a:xfrm>
            <a:off x="5223764" y="1362455"/>
            <a:ext cx="3195892" cy="34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>
            <p:ph idx="4" type="body"/>
          </p:nvPr>
        </p:nvSpPr>
        <p:spPr>
          <a:xfrm>
            <a:off x="468313" y="1177927"/>
            <a:ext cx="428656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romanUcPeriod"/>
            </a:pPr>
            <a:r>
              <a:rPr b="1" lang="es-ES"/>
              <a:t>Preparación del Entorno de Pruebas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Antes de implementar cualquier caso de prueba, es necesario preparar un entorno que simule las condiciones del entorno de producción lo más fielmente posible.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romanUcPeriod"/>
            </a:pPr>
            <a:r>
              <a:rPr b="1" lang="es-ES"/>
              <a:t>Selección de Herramientas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Se eligen las herramientas de prueba que se utilizarán para la implementación y ejecución de los casos de prueba.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Esto puede incluir frameworks de pruebas unitarias como JUnit, herramientas de pruebas de integración como Jenkins, y herramientas de pruebas de UI como Selenium.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IMPLEMENTACIÓN DE PRUEBAS [2/3]</a:t>
            </a:r>
            <a:endParaRPr/>
          </a:p>
        </p:txBody>
      </p:sp>
      <p:sp>
        <p:nvSpPr>
          <p:cNvPr id="344" name="Google Shape;344;p33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romanUcPeriod" startAt="3"/>
            </a:pPr>
            <a:r>
              <a:rPr b="1" lang="es-ES"/>
              <a:t>Desarrollo de Scripts de Prueba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Los casos de prueba diseñados se convierten en scripts de prueba que pueden ser ejecutados manual o automáticamente. Estos scripts contienen los pasos específicos que se deben seguir para llevar a cabo cada prueba.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romanUcPeriod" startAt="3"/>
            </a:pPr>
            <a:r>
              <a:rPr b="1" lang="es-ES"/>
              <a:t>Creación de Datos de Prueba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Se generan los datos que se utilizarán durante la ejecución de las pruebas. Esto puede incluir cuentas de usuario de prueba, registros en bases de datos y archivos.</a:t>
            </a:r>
            <a:endParaRPr/>
          </a:p>
        </p:txBody>
      </p:sp>
      <p:pic>
        <p:nvPicPr>
          <p:cNvPr id="345" name="Google Shape;345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5213580" y="1337627"/>
            <a:ext cx="3288371" cy="357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IMPLEMENTACIÓN DE PRUEBAS [3/3]</a:t>
            </a:r>
            <a:endParaRPr/>
          </a:p>
        </p:txBody>
      </p:sp>
      <p:pic>
        <p:nvPicPr>
          <p:cNvPr id="353" name="Google Shape;35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142" r="17141" t="0"/>
          <a:stretch/>
        </p:blipFill>
        <p:spPr>
          <a:xfrm>
            <a:off x="4983482" y="1163638"/>
            <a:ext cx="3271556" cy="355829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>
            <p:ph idx="4" type="body"/>
          </p:nvPr>
        </p:nvSpPr>
        <p:spPr>
          <a:xfrm>
            <a:off x="605473" y="1396302"/>
            <a:ext cx="3555047" cy="3674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AutoNum type="romanUcPeriod" startAt="5"/>
            </a:pPr>
            <a:r>
              <a:rPr b="1" lang="es-ES"/>
              <a:t>Validación de la Implementación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Antes de pasar a la fase de ejecución, es crucial validar que los scripts de prueba y el entorno estén configurados correctamente.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Esto a menudo implica ejecutar un subconjunto de pruebas para asegurarse de que todo funciona como se espera.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61" name="Google Shape;361;p3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EJECUCIÓN DE PRUEBAS [1/3]</a:t>
            </a:r>
            <a:endParaRPr/>
          </a:p>
        </p:txBody>
      </p:sp>
      <p:pic>
        <p:nvPicPr>
          <p:cNvPr id="362" name="Google Shape;362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5184648" y="1177927"/>
            <a:ext cx="3189288" cy="346881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/>
            </a:pPr>
            <a:r>
              <a:rPr b="1" lang="es-ES">
                <a:solidFill>
                  <a:srgbClr val="C00000"/>
                </a:solidFill>
              </a:rPr>
              <a:t>Inicio de la Ejecución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Una vez que todo está listo, se inicia la ejecución de los casos de prueba según el cronograma y la prioridad establecidos en el plan de pruebas.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/>
            </a:pPr>
            <a:r>
              <a:rPr b="1" lang="es-ES">
                <a:solidFill>
                  <a:srgbClr val="C00000"/>
                </a:solidFill>
              </a:rPr>
              <a:t>Monitoreo en Tiempo Real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Durante la ejecución, se monitorean las pruebas para identificar cualquier problema o anomalía que pueda surgir.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Esto es especialmente importante en pruebas de rendimiento y seguridad.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EJECUCIÓN DE PRUEBAS [2/3]</a:t>
            </a:r>
            <a:endParaRPr/>
          </a:p>
        </p:txBody>
      </p:sp>
      <p:pic>
        <p:nvPicPr>
          <p:cNvPr id="371" name="Google Shape;37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5242354" y="1426463"/>
            <a:ext cx="3095006" cy="336627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 startAt="3"/>
            </a:pPr>
            <a:r>
              <a:rPr b="1" lang="es-ES">
                <a:solidFill>
                  <a:srgbClr val="C00000"/>
                </a:solidFill>
              </a:rPr>
              <a:t>Registro de Resultados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Todos los resultados, incluyendo los pasos ejecutados y los datos de salida, se registran para su posterior análisis. Esto también incluye la documentación de cualquier defecto encontrado.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 startAt="3"/>
            </a:pPr>
            <a:r>
              <a:rPr b="1" lang="es-ES">
                <a:solidFill>
                  <a:srgbClr val="C00000"/>
                </a:solidFill>
              </a:rPr>
              <a:t>Análisis de Resultados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Una vez que se ha completado la ejecución, los resultados se analizan para determinar si el sistema ha pasado o fallado las pruebas. Esto implica comparar los resultados obtenidos con los resultados esperados definidos en los casos de prueba.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IMPLEMENTACIÓN Y EJECUCIÓN DE LAS PRUEBAS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EJECUCIÓN DE PRUEBAS [3/3]</a:t>
            </a:r>
            <a:endParaRPr/>
          </a:p>
        </p:txBody>
      </p:sp>
      <p:pic>
        <p:nvPicPr>
          <p:cNvPr id="380" name="Google Shape;38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78" r="19378" t="0"/>
          <a:stretch/>
        </p:blipFill>
        <p:spPr>
          <a:xfrm>
            <a:off x="4977444" y="1177927"/>
            <a:ext cx="3515364" cy="382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 startAt="5"/>
            </a:pPr>
            <a:r>
              <a:rPr b="1" lang="es-ES">
                <a:solidFill>
                  <a:srgbClr val="C00000"/>
                </a:solidFill>
              </a:rPr>
              <a:t>Reporte de Defectos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Los defectos encontrados se reportan al equipo de desarrollo para su corrección. Es crucial proporcionar detalles suficientes para que los desarrolladores puedan entender y replicar el problema.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440"/>
              <a:buFont typeface="Calibri"/>
              <a:buAutoNum type="alphaUcPeriod" startAt="5"/>
            </a:pPr>
            <a:r>
              <a:rPr b="1" lang="es-ES">
                <a:solidFill>
                  <a:srgbClr val="C00000"/>
                </a:solidFill>
              </a:rPr>
              <a:t>Retroalimentación y Ajustes</a:t>
            </a:r>
            <a:endParaRPr/>
          </a:p>
          <a:p>
            <a:pPr indent="0" lvl="1" marL="26511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s-ES"/>
              <a:t>Los resultados de la ejecución de pruebas se utilizan para hacer ajustes tanto en el sistema como en futuras rondas de pruebas. Esto puede llevar a la actualización de casos de prueba, scripts y, en algunos casos, requisitos del sistema.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85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1276149" y="770440"/>
            <a:ext cx="7204492" cy="4278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plan de pruebas bien estructurado y una estrategia de pruebas sólida son fundamentales para asegurar la calidad del software, mitigar riesgos y cumplir con los objetivos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diseño de casos de prueba efectivo debe ser detallado, cubrir todos los requisitos y escenarios posibles, y estar alineado con las prioridades y riesgos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implementación y ejecución de pruebas son las fases donde los planes y casos de prueba se llevan a la acción. Requieren un entorno de pruebas bien configurado, herramientas adecuadas y un seguimiento riguroso.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elección de herramientas de pruebas adecuadas es crucial para la eficiencia del proceso de pruebas. Estas herramientas deben adaptarse a las necesidades específicas del proyecto y facilitar tanto la implementación como la ejecución de pruebas.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CONCLUSIONES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/>
        </p:nvSpPr>
        <p:spPr>
          <a:xfrm>
            <a:off x="665324" y="724844"/>
            <a:ext cx="7892750" cy="3492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Dustin, E., Rashka, J., &amp; Paul, J. (1999). Automated Software Testing: Introduction, Management, and Performance. Addison-Wesley Professional.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Jorgensen, P. C. (2002). Software Testing: A Craftsman’s Approach. CRC Press.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Crispin, L., &amp; Gregory, J. (2009). Agile Testing: A Practical Guide for Testers and Agile Teams. Addison-Wesley Professional.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Husted, J., &amp; Massol, V. (2003). JUnit in Action. Manning Publications.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407875" y="320830"/>
            <a:ext cx="720449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8AD7"/>
              </a:buClr>
              <a:buSzPts val="1700"/>
              <a:buFont typeface="Calibri"/>
              <a:buNone/>
            </a:pPr>
            <a:r>
              <a:rPr b="0" i="0" lang="es-ES" sz="1700" u="none" cap="none" strike="noStrike">
                <a:solidFill>
                  <a:srgbClr val="438AD7"/>
                </a:solidFill>
                <a:latin typeface="Calibri"/>
                <a:ea typeface="Calibri"/>
                <a:cs typeface="Calibri"/>
                <a:sym typeface="Calibri"/>
              </a:rPr>
              <a:t>/ BIBLIOGRAFÍA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idx="3" type="body"/>
          </p:nvPr>
        </p:nvSpPr>
        <p:spPr>
          <a:xfrm>
            <a:off x="475687" y="241237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86" name="Google Shape;8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109" l="0" r="0" t="28109"/>
          <a:stretch/>
        </p:blipFill>
        <p:spPr>
          <a:xfrm>
            <a:off x="475687" y="2877477"/>
            <a:ext cx="8207375" cy="2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>
            <p:ph idx="1" type="body"/>
          </p:nvPr>
        </p:nvSpPr>
        <p:spPr>
          <a:xfrm>
            <a:off x="475687" y="80486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EL PLAN DE PRUEBAS DE UN SISTEMA EN DESARROLLO</a:t>
            </a:r>
            <a:endParaRPr/>
          </a:p>
        </p:txBody>
      </p:sp>
      <p:sp>
        <p:nvSpPr>
          <p:cNvPr id="88" name="Google Shape;88;p4"/>
          <p:cNvSpPr txBox="1"/>
          <p:nvPr>
            <p:ph idx="4" type="body"/>
          </p:nvPr>
        </p:nvSpPr>
        <p:spPr>
          <a:xfrm>
            <a:off x="475687" y="1169422"/>
            <a:ext cx="82008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Sirve como una hoja de ruta para todas las actividades de prueba que se llevarán a cabo durante el ciclo de vida del desarrollo del software.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principal es asegurar que el producto final cumpla con los requisitos y especificaciones definidos, y que funcione de manera eficiente y segura en el entorno para el cual fue diseñado.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95" name="Google Shape;9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40" l="0" r="0" t="13740"/>
          <a:stretch/>
        </p:blipFill>
        <p:spPr>
          <a:xfrm>
            <a:off x="4755560" y="999045"/>
            <a:ext cx="3773824" cy="41045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ESTRUCTURA DEL PLAN DE PRUEBAS</a:t>
            </a:r>
            <a:endParaRPr/>
          </a:p>
        </p:txBody>
      </p:sp>
      <p:sp>
        <p:nvSpPr>
          <p:cNvPr id="97" name="Google Shape;97;p5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Cada plan de pruebas debe definir qué tipos de pruebas implementará para cumplir con el alcance establecido.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Los estándares y metodologías son establecidos a nivel de la organización y para cada plan debe reflejarse cuáles serán utilizados para llevar a cabo las pruebas de acuerdo con las necesidades de cada proyecto.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sp>
        <p:nvSpPr>
          <p:cNvPr id="104" name="Google Shape;104;p6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ESTRUCTURA DEL PLAN DE PRUEBAS</a:t>
            </a:r>
            <a:endParaRPr/>
          </a:p>
        </p:txBody>
      </p:sp>
      <p:sp>
        <p:nvSpPr>
          <p:cNvPr id="105" name="Google Shape;105;p6"/>
          <p:cNvSpPr txBox="1"/>
          <p:nvPr>
            <p:ph idx="4" type="body"/>
          </p:nvPr>
        </p:nvSpPr>
        <p:spPr>
          <a:xfrm>
            <a:off x="468313" y="1177927"/>
            <a:ext cx="8207375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Introducción </a:t>
            </a:r>
            <a:r>
              <a:rPr i="1" lang="es-ES">
                <a:solidFill>
                  <a:srgbClr val="A5A5A5"/>
                </a:solidFill>
              </a:rPr>
              <a:t>[Alcance del proyecto y objetivos del plan de pruebas]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Alcance de la Prueba </a:t>
            </a:r>
            <a:r>
              <a:rPr i="1" lang="es-ES">
                <a:solidFill>
                  <a:srgbClr val="A5A5A5"/>
                </a:solidFill>
              </a:rPr>
              <a:t>[Define qué partes del software se probarán y cuáles no]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Criterios de Inclusión/Exclusión </a:t>
            </a:r>
            <a:r>
              <a:rPr i="1" lang="es-ES">
                <a:solidFill>
                  <a:srgbClr val="A5A5A5"/>
                </a:solidFill>
              </a:rPr>
              <a:t>[Condiciones que deben cumplirse para que una prueba sea considerada exitosa o fallida]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Recursos Necesarios </a:t>
            </a:r>
            <a:r>
              <a:rPr i="1" lang="es-ES">
                <a:solidFill>
                  <a:srgbClr val="A5A5A5"/>
                </a:solidFill>
              </a:rPr>
              <a:t>[Hardware, software, y personal necesario para llevar a cabo las pruebas]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Responsabilidades </a:t>
            </a:r>
            <a:r>
              <a:rPr i="1" lang="es-ES">
                <a:solidFill>
                  <a:srgbClr val="A5A5A5"/>
                </a:solidFill>
              </a:rPr>
              <a:t>[Quién hará qué en el proceso de pruebas]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Planificación Temporal </a:t>
            </a:r>
            <a:r>
              <a:rPr i="1" lang="es-ES">
                <a:solidFill>
                  <a:srgbClr val="A5A5A5"/>
                </a:solidFill>
              </a:rPr>
              <a:t>[Cronograma de cuándo se realizarán las distintas pruebas]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Tipos de Pruebas </a:t>
            </a:r>
            <a:r>
              <a:rPr i="1" lang="es-ES">
                <a:solidFill>
                  <a:srgbClr val="A5A5A5"/>
                </a:solidFill>
              </a:rPr>
              <a:t>[Detalla los diferentes tipos de pruebas que se llevarán a cabo]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Casos de Prueba </a:t>
            </a:r>
            <a:r>
              <a:rPr i="1" lang="es-ES">
                <a:solidFill>
                  <a:srgbClr val="A5A5A5"/>
                </a:solidFill>
              </a:rPr>
              <a:t>[Descripción detallada de los casos de prueba específicos que se ejecutarán]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Procedimientos de Prueba </a:t>
            </a:r>
            <a:r>
              <a:rPr i="1" lang="es-ES">
                <a:solidFill>
                  <a:srgbClr val="A5A5A5"/>
                </a:solidFill>
              </a:rPr>
              <a:t>[Pasos específicos para ejecutar cada caso de prueba]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Riesgos y Contingencias </a:t>
            </a:r>
            <a:r>
              <a:rPr i="1" lang="es-ES">
                <a:solidFill>
                  <a:srgbClr val="A5A5A5"/>
                </a:solidFill>
              </a:rPr>
              <a:t>[Identificación de posibles riesgos y planes de contingencia]</a:t>
            </a:r>
            <a:endParaRPr/>
          </a:p>
          <a:p>
            <a:pPr indent="-263525" lvl="0" marL="263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AutoNum type="arabicPeriod"/>
            </a:pPr>
            <a:r>
              <a:rPr lang="es-ES"/>
              <a:t>Informe de Resultados </a:t>
            </a:r>
            <a:r>
              <a:rPr i="1" lang="es-ES">
                <a:solidFill>
                  <a:srgbClr val="A5A5A5"/>
                </a:solidFill>
              </a:rPr>
              <a:t>[Cómo se documentará y comunicarán los resultados]</a:t>
            </a:r>
            <a:endParaRPr i="1" sz="1400">
              <a:solidFill>
                <a:srgbClr val="A5A5A5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UNIT TESTING </a:t>
            </a:r>
            <a:endParaRPr/>
          </a:p>
        </p:txBody>
      </p:sp>
      <p:sp>
        <p:nvSpPr>
          <p:cNvPr id="113" name="Google Shape;113;p7"/>
          <p:cNvSpPr txBox="1"/>
          <p:nvPr>
            <p:ph idx="4" type="body"/>
          </p:nvPr>
        </p:nvSpPr>
        <p:spPr>
          <a:xfrm>
            <a:off x="468313" y="1177927"/>
            <a:ext cx="8016264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Se centran en probar unidades individuales de código, como funciones o métodos, de forma aislada del resto del sistema.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verificar que cada unidad de código funcione como se espera.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JUnit, NUnit, TestNG.</a:t>
            </a:r>
            <a:endParaRPr/>
          </a:p>
          <a:p>
            <a:pPr indent="0" lvl="0" marL="4476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i="1" lang="es-ES" u="sng"/>
              <a:t>Ejemplo</a:t>
            </a:r>
            <a:r>
              <a:rPr i="1" lang="es-ES"/>
              <a:t>: </a:t>
            </a:r>
            <a:r>
              <a:rPr i="1" lang="es-ES">
                <a:solidFill>
                  <a:srgbClr val="7F7F7F"/>
                </a:solidFill>
              </a:rPr>
              <a:t>Supongamos que tienes una función que calcula el área de un triángulo dado su base y altura. La prueba unitaria verificaría si esta función devuelve el resultado correcto para diferentes combinaciones de base y altura.</a:t>
            </a: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23" y="223045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186" y="3502868"/>
            <a:ext cx="4975627" cy="14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122" name="Google Shape;122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16" r="19316" t="0"/>
          <a:stretch/>
        </p:blipFill>
        <p:spPr>
          <a:xfrm>
            <a:off x="5362398" y="1280159"/>
            <a:ext cx="3212706" cy="34942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INTEGRATION TESTING </a:t>
            </a:r>
            <a:endParaRPr/>
          </a:p>
        </p:txBody>
      </p:sp>
      <p:sp>
        <p:nvSpPr>
          <p:cNvPr id="124" name="Google Shape;124;p8"/>
          <p:cNvSpPr txBox="1"/>
          <p:nvPr>
            <p:ph idx="4" type="body"/>
          </p:nvPr>
        </p:nvSpPr>
        <p:spPr>
          <a:xfrm>
            <a:off x="468313" y="1177927"/>
            <a:ext cx="4323143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Evalúan cómo diferentes unidades de código o componentes del sistema trabajan juntos.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identificar problemas en las interacciones entre diferentes partes del sistema.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Jenkins, Travis CI, JUnit.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i="1" lang="es-ES"/>
              <a:t>: </a:t>
            </a:r>
            <a:r>
              <a:rPr i="1" lang="es-ES">
                <a:solidFill>
                  <a:srgbClr val="7F7F7F"/>
                </a:solidFill>
              </a:rPr>
              <a:t>Imagina que tienes un sistema de comercio electrónico donde el carrito de compras y el sistema de pagos son componentes separados. Una prueba de integración verificaría si el carrito de compras envía correctamente los datos al sistema de pagos y si este último procesa la transacción como se espera.</a:t>
            </a:r>
            <a:endParaRPr i="1">
              <a:solidFill>
                <a:srgbClr val="7F7F7F"/>
              </a:solidFill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23" y="2677500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idx="3" type="body"/>
          </p:nvPr>
        </p:nvSpPr>
        <p:spPr>
          <a:xfrm>
            <a:off x="468313" y="277813"/>
            <a:ext cx="82073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00" spcFirstLastPara="1" rIns="72000" wrap="square" tIns="36000">
            <a:noAutofit/>
          </a:bodyPr>
          <a:lstStyle/>
          <a:p>
            <a:pPr indent="-274638" lvl="0" marL="274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0" lang="es-ES">
                <a:solidFill>
                  <a:srgbClr val="0070C0"/>
                </a:solidFill>
              </a:rPr>
              <a:t>/ TIPOS DE PRUEBAS</a:t>
            </a:r>
            <a:endParaRPr/>
          </a:p>
        </p:txBody>
      </p:sp>
      <p:pic>
        <p:nvPicPr>
          <p:cNvPr id="132" name="Google Shape;132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620" r="20620" t="0"/>
          <a:stretch/>
        </p:blipFill>
        <p:spPr>
          <a:xfrm>
            <a:off x="5053285" y="1187363"/>
            <a:ext cx="3431292" cy="373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468313" y="809626"/>
            <a:ext cx="4103687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SYSTEM TESTING </a:t>
            </a:r>
            <a:endParaRPr/>
          </a:p>
        </p:txBody>
      </p:sp>
      <p:sp>
        <p:nvSpPr>
          <p:cNvPr id="134" name="Google Shape;134;p9"/>
          <p:cNvSpPr txBox="1"/>
          <p:nvPr>
            <p:ph idx="4" type="body"/>
          </p:nvPr>
        </p:nvSpPr>
        <p:spPr>
          <a:xfrm>
            <a:off x="468313" y="1177927"/>
            <a:ext cx="4103687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Prueban el sistema completo para asegurar que cumpla con los requisitos especificados.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lang="es-ES"/>
              <a:t>Su objetivo es validar que el sistema completo funcione correctamente en un entorno que simula el de producción.</a:t>
            </a:r>
            <a:endParaRPr/>
          </a:p>
          <a:p>
            <a:pPr indent="-265113" lvl="1" marL="5318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→"/>
            </a:pPr>
            <a:r>
              <a:rPr lang="es-ES"/>
              <a:t>Selenium, TestComplete, JIRA.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❑"/>
            </a:pPr>
            <a:r>
              <a:rPr i="1" lang="es-ES" u="sng"/>
              <a:t>Ejemplo</a:t>
            </a:r>
            <a:r>
              <a:rPr i="1" lang="es-ES"/>
              <a:t>: </a:t>
            </a:r>
            <a:r>
              <a:rPr i="1" lang="es-ES">
                <a:solidFill>
                  <a:srgbClr val="7F7F7F"/>
                </a:solidFill>
              </a:rPr>
              <a:t>En una aplicación de gestión de tareas, se probaría si se pueden crear, editar, eliminar y marcar tareas como completadas, todo dentro de un entorno que simule el de producción.</a:t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23" y="2693380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2016-10-06T14:52:02Z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5400A83D-B4FE-497C-9E2F-ACF3BA8DEF15</vt:lpwstr>
  </property>
  <property fmtid="{D5CDD505-2E9C-101B-9397-08002B2CF9AE}" pid="3" name="ArticulatePath">
    <vt:lpwstr>plantilla_cursos_presenciales-v3.1.6</vt:lpwstr>
  </property>
</Properties>
</file>